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2"/>
    <a:srgbClr val="E5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5"/>
    <p:restoredTop sz="94678"/>
  </p:normalViewPr>
  <p:slideViewPr>
    <p:cSldViewPr snapToGrid="0" snapToObjects="1">
      <p:cViewPr>
        <p:scale>
          <a:sx n="165" d="100"/>
          <a:sy n="165" d="100"/>
        </p:scale>
        <p:origin x="144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2B72-AB41-C343-9175-0553C21C4E77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2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415540" y="1488559"/>
            <a:ext cx="1203960" cy="616508"/>
          </a:xfrm>
          <a:prstGeom prst="rightArrow">
            <a:avLst>
              <a:gd name="adj1" fmla="val 68396"/>
              <a:gd name="adj2" fmla="val 488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69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83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97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11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66536"/>
              </p:ext>
            </p:extLst>
          </p:nvPr>
        </p:nvGraphicFramePr>
        <p:xfrm>
          <a:off x="4508204" y="1415232"/>
          <a:ext cx="2190309" cy="889488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3202"/>
              </p:ext>
            </p:extLst>
          </p:nvPr>
        </p:nvGraphicFramePr>
        <p:xfrm>
          <a:off x="4508204" y="2532776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94518"/>
              </p:ext>
            </p:extLst>
          </p:nvPr>
        </p:nvGraphicFramePr>
        <p:xfrm>
          <a:off x="4508204" y="2952600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97205"/>
              </p:ext>
            </p:extLst>
          </p:nvPr>
        </p:nvGraphicFramePr>
        <p:xfrm>
          <a:off x="4508204" y="3372424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44848"/>
              </p:ext>
            </p:extLst>
          </p:nvPr>
        </p:nvGraphicFramePr>
        <p:xfrm>
          <a:off x="4508204" y="3792248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</a:tr>
            </a:tbl>
          </a:graphicData>
        </a:graphic>
      </p:graphicFrame>
      <p:cxnSp>
        <p:nvCxnSpPr>
          <p:cNvPr id="17" name="Curved Connector 16"/>
          <p:cNvCxnSpPr>
            <a:stCxn id="5" idx="2"/>
            <a:endCxn id="12" idx="1"/>
          </p:cNvCxnSpPr>
          <p:nvPr/>
        </p:nvCxnSpPr>
        <p:spPr>
          <a:xfrm rot="16200000" flipH="1">
            <a:off x="3066031" y="1201789"/>
            <a:ext cx="635472" cy="22488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2"/>
            <a:endCxn id="13" idx="1"/>
          </p:cNvCxnSpPr>
          <p:nvPr/>
        </p:nvCxnSpPr>
        <p:spPr>
          <a:xfrm rot="16200000" flipH="1">
            <a:off x="2741819" y="1297401"/>
            <a:ext cx="1055296" cy="24774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7" idx="2"/>
            <a:endCxn id="14" idx="1"/>
          </p:cNvCxnSpPr>
          <p:nvPr/>
        </p:nvCxnSpPr>
        <p:spPr>
          <a:xfrm rot="16200000" flipH="1">
            <a:off x="2417607" y="1393013"/>
            <a:ext cx="1475120" cy="27060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8" idx="2"/>
            <a:endCxn id="15" idx="1"/>
          </p:cNvCxnSpPr>
          <p:nvPr/>
        </p:nvCxnSpPr>
        <p:spPr>
          <a:xfrm rot="16200000" flipH="1">
            <a:off x="2093395" y="1488625"/>
            <a:ext cx="1894944" cy="29346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39316" y="93187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1433" y="93187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Unbounded Table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8271" y="1859976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new data in the 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sz="24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= </a:t>
            </a:r>
            <a:endParaRPr lang="en-US" b="1" dirty="0" smtClean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new rows appended 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an unbounded table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7041" y="4423364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Data stream as an unbounded table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6908" y="392977"/>
            <a:ext cx="8973519" cy="482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9"/>
          <p:cNvGrpSpPr/>
          <p:nvPr/>
        </p:nvGrpSpPr>
        <p:grpSpPr>
          <a:xfrm>
            <a:off x="4653250" y="608592"/>
            <a:ext cx="1944529" cy="501129"/>
            <a:chOff x="4494825" y="829190"/>
            <a:chExt cx="2384140" cy="555614"/>
          </a:xfrm>
        </p:grpSpPr>
        <p:cxnSp>
          <p:nvCxnSpPr>
            <p:cNvPr id="3" name="Shape 160"/>
            <p:cNvCxnSpPr/>
            <p:nvPr/>
          </p:nvCxnSpPr>
          <p:spPr>
            <a:xfrm flipH="1">
              <a:off x="4494825" y="1080082"/>
              <a:ext cx="250090" cy="30472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4" name="Shape 161"/>
            <p:cNvSpPr txBox="1"/>
            <p:nvPr/>
          </p:nvSpPr>
          <p:spPr>
            <a:xfrm>
              <a:off x="4617275" y="829190"/>
              <a:ext cx="2261690" cy="406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latin typeface="Source Sans Pro Light" charset="0"/>
                  <a:ea typeface="Source Sans Pro Light" charset="0"/>
                  <a:cs typeface="Source Sans Pro Light" charset="0"/>
                </a:rPr>
                <a:t>Trigger: every 1 sec</a:t>
              </a:r>
            </a:p>
          </p:txBody>
        </p:sp>
      </p:grpSp>
      <p:sp>
        <p:nvSpPr>
          <p:cNvPr id="5" name="Shape 156"/>
          <p:cNvSpPr txBox="1"/>
          <p:nvPr/>
        </p:nvSpPr>
        <p:spPr>
          <a:xfrm>
            <a:off x="4432051" y="1005317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6" name="Shape 157"/>
          <p:cNvSpPr txBox="1"/>
          <p:nvPr/>
        </p:nvSpPr>
        <p:spPr>
          <a:xfrm>
            <a:off x="5900429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7" name="Shape 158"/>
          <p:cNvSpPr txBox="1"/>
          <p:nvPr/>
        </p:nvSpPr>
        <p:spPr>
          <a:xfrm>
            <a:off x="7349018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8" name="Shape 120"/>
          <p:cNvCxnSpPr/>
          <p:nvPr/>
        </p:nvCxnSpPr>
        <p:spPr>
          <a:xfrm>
            <a:off x="4634784" y="1990718"/>
            <a:ext cx="0" cy="17635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9" name="Shape 121"/>
          <p:cNvSpPr/>
          <p:nvPr/>
        </p:nvSpPr>
        <p:spPr>
          <a:xfrm>
            <a:off x="4425762" y="3743089"/>
            <a:ext cx="417053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" name="Shape 123"/>
          <p:cNvSpPr txBox="1"/>
          <p:nvPr/>
        </p:nvSpPr>
        <p:spPr>
          <a:xfrm>
            <a:off x="2592005" y="364707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Shape 124"/>
          <p:cNvSpPr txBox="1"/>
          <p:nvPr/>
        </p:nvSpPr>
        <p:spPr>
          <a:xfrm rot="16200000">
            <a:off x="3858567" y="2838128"/>
            <a:ext cx="711776" cy="41273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</a:p>
        </p:txBody>
      </p:sp>
      <p:sp>
        <p:nvSpPr>
          <p:cNvPr id="13" name="Shape 127"/>
          <p:cNvSpPr txBox="1"/>
          <p:nvPr/>
        </p:nvSpPr>
        <p:spPr>
          <a:xfrm>
            <a:off x="2592005" y="1143934"/>
            <a:ext cx="1123461" cy="561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4" name="Shape 128"/>
          <p:cNvCxnSpPr/>
          <p:nvPr/>
        </p:nvCxnSpPr>
        <p:spPr>
          <a:xfrm>
            <a:off x="3458615" y="1447684"/>
            <a:ext cx="465474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138"/>
          <p:cNvCxnSpPr/>
          <p:nvPr/>
        </p:nvCxnSpPr>
        <p:spPr>
          <a:xfrm>
            <a:off x="4634743" y="1447690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16" name="Shape 139"/>
          <p:cNvSpPr/>
          <p:nvPr/>
        </p:nvSpPr>
        <p:spPr>
          <a:xfrm>
            <a:off x="4425765" y="1899084"/>
            <a:ext cx="417053" cy="47403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Shape 141"/>
          <p:cNvSpPr txBox="1"/>
          <p:nvPr/>
        </p:nvSpPr>
        <p:spPr>
          <a:xfrm>
            <a:off x="2592005" y="1899084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9" name="Shape 130"/>
          <p:cNvSpPr/>
          <p:nvPr/>
        </p:nvSpPr>
        <p:spPr>
          <a:xfrm>
            <a:off x="5891127" y="1899084"/>
            <a:ext cx="424054" cy="87842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0" name="Shape 131"/>
          <p:cNvCxnSpPr/>
          <p:nvPr/>
        </p:nvCxnSpPr>
        <p:spPr>
          <a:xfrm>
            <a:off x="6103121" y="1466823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22" name="Shape 143"/>
          <p:cNvCxnSpPr/>
          <p:nvPr/>
        </p:nvCxnSpPr>
        <p:spPr>
          <a:xfrm>
            <a:off x="6103153" y="2777503"/>
            <a:ext cx="0" cy="95312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3" name="Shape 144"/>
          <p:cNvSpPr/>
          <p:nvPr/>
        </p:nvSpPr>
        <p:spPr>
          <a:xfrm>
            <a:off x="5891129" y="3743102"/>
            <a:ext cx="424054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134"/>
          <p:cNvSpPr/>
          <p:nvPr/>
        </p:nvSpPr>
        <p:spPr>
          <a:xfrm>
            <a:off x="7359530" y="1899084"/>
            <a:ext cx="424055" cy="1450056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7" name="Shape 135"/>
          <p:cNvCxnSpPr/>
          <p:nvPr/>
        </p:nvCxnSpPr>
        <p:spPr>
          <a:xfrm>
            <a:off x="7571527" y="1447690"/>
            <a:ext cx="0" cy="43234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30" name="Shape 147"/>
          <p:cNvCxnSpPr/>
          <p:nvPr/>
        </p:nvCxnSpPr>
        <p:spPr>
          <a:xfrm>
            <a:off x="7571544" y="3358397"/>
            <a:ext cx="0" cy="39474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1" name="Shape 148"/>
          <p:cNvSpPr/>
          <p:nvPr/>
        </p:nvSpPr>
        <p:spPr>
          <a:xfrm>
            <a:off x="7359528" y="3742741"/>
            <a:ext cx="424054" cy="499338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Shape 123"/>
          <p:cNvSpPr txBox="1"/>
          <p:nvPr/>
        </p:nvSpPr>
        <p:spPr>
          <a:xfrm>
            <a:off x="2595381" y="477934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3" name="Shape 163"/>
          <p:cNvCxnSpPr/>
          <p:nvPr/>
        </p:nvCxnSpPr>
        <p:spPr>
          <a:xfrm>
            <a:off x="6121627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4" name="Shape 164"/>
          <p:cNvSpPr/>
          <p:nvPr/>
        </p:nvSpPr>
        <p:spPr>
          <a:xfrm>
            <a:off x="5900435" y="4855576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1" name="Shape 163"/>
          <p:cNvCxnSpPr/>
          <p:nvPr/>
        </p:nvCxnSpPr>
        <p:spPr>
          <a:xfrm>
            <a:off x="7580134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2" name="Shape 164"/>
          <p:cNvSpPr/>
          <p:nvPr/>
        </p:nvSpPr>
        <p:spPr>
          <a:xfrm>
            <a:off x="7334193" y="4855576"/>
            <a:ext cx="474667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39" name="Shape 163"/>
          <p:cNvCxnSpPr/>
          <p:nvPr/>
        </p:nvCxnSpPr>
        <p:spPr>
          <a:xfrm>
            <a:off x="4653250" y="4242081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0" name="Shape 164"/>
          <p:cNvSpPr/>
          <p:nvPr/>
        </p:nvSpPr>
        <p:spPr>
          <a:xfrm>
            <a:off x="4432058" y="4855228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Shape 123"/>
          <p:cNvSpPr txBox="1"/>
          <p:nvPr/>
        </p:nvSpPr>
        <p:spPr>
          <a:xfrm>
            <a:off x="2603283" y="5048188"/>
            <a:ext cx="1743990" cy="1017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122"/>
          <p:cNvSpPr txBox="1"/>
          <p:nvPr/>
        </p:nvSpPr>
        <p:spPr>
          <a:xfrm>
            <a:off x="4833979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Shape 140"/>
          <p:cNvSpPr txBox="1"/>
          <p:nvPr/>
        </p:nvSpPr>
        <p:spPr>
          <a:xfrm>
            <a:off x="4822575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132"/>
          <p:cNvSpPr txBox="1"/>
          <p:nvPr/>
        </p:nvSpPr>
        <p:spPr>
          <a:xfrm>
            <a:off x="6301430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9" name="Shape 136"/>
          <p:cNvSpPr txBox="1"/>
          <p:nvPr/>
        </p:nvSpPr>
        <p:spPr>
          <a:xfrm>
            <a:off x="7753266" y="181221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Shape 122"/>
          <p:cNvSpPr txBox="1"/>
          <p:nvPr/>
        </p:nvSpPr>
        <p:spPr>
          <a:xfrm>
            <a:off x="6317628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Shape 122"/>
          <p:cNvSpPr txBox="1"/>
          <p:nvPr/>
        </p:nvSpPr>
        <p:spPr>
          <a:xfrm>
            <a:off x="7779121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9377" y="5742500"/>
            <a:ext cx="493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Programming Model for Structured Streaming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6620" y="409209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2694"/>
              </p:ext>
            </p:extLst>
          </p:nvPr>
        </p:nvGraphicFramePr>
        <p:xfrm>
          <a:off x="3966549" y="3764671"/>
          <a:ext cx="431704" cy="38398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60745"/>
              </p:ext>
            </p:extLst>
          </p:nvPr>
        </p:nvGraphicFramePr>
        <p:xfrm>
          <a:off x="5444286" y="3754574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09286"/>
              </p:ext>
            </p:extLst>
          </p:nvPr>
        </p:nvGraphicFramePr>
        <p:xfrm>
          <a:off x="6931120" y="3750600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4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sp>
        <p:nvSpPr>
          <p:cNvPr id="105" name="Right Arrow 104"/>
          <p:cNvSpPr/>
          <p:nvPr/>
        </p:nvSpPr>
        <p:spPr>
          <a:xfrm>
            <a:off x="2309248" y="1078239"/>
            <a:ext cx="5887428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78511"/>
              </p:ext>
            </p:extLst>
          </p:nvPr>
        </p:nvGraphicFramePr>
        <p:xfrm>
          <a:off x="3812224" y="98640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74545"/>
              </p:ext>
            </p:extLst>
          </p:nvPr>
        </p:nvGraphicFramePr>
        <p:xfrm>
          <a:off x="5297343" y="1109219"/>
          <a:ext cx="718091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40" name="Shape 156"/>
          <p:cNvSpPr txBox="1"/>
          <p:nvPr/>
        </p:nvSpPr>
        <p:spPr>
          <a:xfrm>
            <a:off x="3968901" y="1576287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41" name="Shape 157"/>
          <p:cNvSpPr txBox="1"/>
          <p:nvPr/>
        </p:nvSpPr>
        <p:spPr>
          <a:xfrm>
            <a:off x="5451705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42" name="Shape 158"/>
          <p:cNvSpPr txBox="1"/>
          <p:nvPr/>
        </p:nvSpPr>
        <p:spPr>
          <a:xfrm>
            <a:off x="6914526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43" name="Shape 120"/>
          <p:cNvCxnSpPr>
            <a:stCxn id="122" idx="2"/>
          </p:cNvCxnSpPr>
          <p:nvPr/>
        </p:nvCxnSpPr>
        <p:spPr>
          <a:xfrm flipH="1">
            <a:off x="4173626" y="2678782"/>
            <a:ext cx="1811" cy="1079465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5" name="Shape 122"/>
          <p:cNvSpPr txBox="1"/>
          <p:nvPr/>
        </p:nvSpPr>
        <p:spPr>
          <a:xfrm>
            <a:off x="4383704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123"/>
          <p:cNvSpPr txBox="1"/>
          <p:nvPr/>
        </p:nvSpPr>
        <p:spPr>
          <a:xfrm>
            <a:off x="2151286" y="3673136"/>
            <a:ext cx="117310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Table of word counts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127"/>
          <p:cNvSpPr txBox="1"/>
          <p:nvPr/>
        </p:nvSpPr>
        <p:spPr>
          <a:xfrm>
            <a:off x="2110778" y="1704470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9" name="Shape 128"/>
          <p:cNvCxnSpPr/>
          <p:nvPr/>
        </p:nvCxnSpPr>
        <p:spPr>
          <a:xfrm>
            <a:off x="2985903" y="1927408"/>
            <a:ext cx="4700476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138"/>
          <p:cNvCxnSpPr>
            <a:endCxn id="122" idx="0"/>
          </p:cNvCxnSpPr>
          <p:nvPr/>
        </p:nvCxnSpPr>
        <p:spPr>
          <a:xfrm>
            <a:off x="4173584" y="1927412"/>
            <a:ext cx="1853" cy="36738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2" name="Shape 140"/>
          <p:cNvSpPr txBox="1"/>
          <p:nvPr/>
        </p:nvSpPr>
        <p:spPr>
          <a:xfrm>
            <a:off x="4398154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3" name="Shape 141"/>
          <p:cNvSpPr txBox="1"/>
          <p:nvPr/>
        </p:nvSpPr>
        <p:spPr>
          <a:xfrm>
            <a:off x="2110778" y="2152255"/>
            <a:ext cx="1407337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endParaRPr lang="en-US" sz="1800" dirty="0" smtClean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Unbounded table of all input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5" name="Shape 131"/>
          <p:cNvCxnSpPr>
            <a:endCxn id="89" idx="0"/>
          </p:cNvCxnSpPr>
          <p:nvPr/>
        </p:nvCxnSpPr>
        <p:spPr>
          <a:xfrm flipH="1">
            <a:off x="5660138" y="1942599"/>
            <a:ext cx="4000" cy="34276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6" name="Shape 132"/>
          <p:cNvSpPr txBox="1"/>
          <p:nvPr/>
        </p:nvSpPr>
        <p:spPr>
          <a:xfrm>
            <a:off x="5877009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7" name="Shape 143"/>
          <p:cNvCxnSpPr>
            <a:stCxn id="89" idx="2"/>
          </p:cNvCxnSpPr>
          <p:nvPr/>
        </p:nvCxnSpPr>
        <p:spPr>
          <a:xfrm flipH="1">
            <a:off x="5656424" y="2861334"/>
            <a:ext cx="3714" cy="88801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2" name="Shape 135"/>
          <p:cNvCxnSpPr>
            <a:endCxn id="93" idx="0"/>
          </p:cNvCxnSpPr>
          <p:nvPr/>
        </p:nvCxnSpPr>
        <p:spPr>
          <a:xfrm>
            <a:off x="7131470" y="1927412"/>
            <a:ext cx="2636" cy="36504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63" name="Shape 136"/>
          <p:cNvSpPr txBox="1"/>
          <p:nvPr/>
        </p:nvSpPr>
        <p:spPr>
          <a:xfrm>
            <a:off x="7359841" y="218259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65" name="Shape 147"/>
          <p:cNvCxnSpPr>
            <a:stCxn id="93" idx="2"/>
          </p:cNvCxnSpPr>
          <p:nvPr/>
        </p:nvCxnSpPr>
        <p:spPr>
          <a:xfrm flipH="1">
            <a:off x="7131493" y="3252407"/>
            <a:ext cx="2613" cy="497569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8" name="Shape 123"/>
          <p:cNvSpPr txBox="1"/>
          <p:nvPr/>
        </p:nvSpPr>
        <p:spPr>
          <a:xfrm>
            <a:off x="2114187" y="4739177"/>
            <a:ext cx="1638868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Complete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78" name="Shape 163"/>
          <p:cNvCxnSpPr>
            <a:stCxn id="97" idx="2"/>
            <a:endCxn id="112" idx="0"/>
          </p:cNvCxnSpPr>
          <p:nvPr/>
        </p:nvCxnSpPr>
        <p:spPr>
          <a:xfrm flipH="1">
            <a:off x="5656389" y="4330547"/>
            <a:ext cx="3749" cy="41721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6" name="Shape 163"/>
          <p:cNvCxnSpPr>
            <a:stCxn id="98" idx="2"/>
            <a:endCxn id="113" idx="0"/>
          </p:cNvCxnSpPr>
          <p:nvPr/>
        </p:nvCxnSpPr>
        <p:spPr>
          <a:xfrm>
            <a:off x="7146972" y="4326573"/>
            <a:ext cx="3144" cy="42118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4" name="Shape 163"/>
          <p:cNvCxnSpPr>
            <a:stCxn id="96" idx="2"/>
            <a:endCxn id="111" idx="0"/>
          </p:cNvCxnSpPr>
          <p:nvPr/>
        </p:nvCxnSpPr>
        <p:spPr>
          <a:xfrm flipH="1">
            <a:off x="4180042" y="4148653"/>
            <a:ext cx="2359" cy="59910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84" name="Shape 124"/>
          <p:cNvSpPr txBox="1"/>
          <p:nvPr/>
        </p:nvSpPr>
        <p:spPr>
          <a:xfrm>
            <a:off x="4380510" y="3142350"/>
            <a:ext cx="2609226" cy="26670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ord </a:t>
            </a:r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ount </a:t>
            </a:r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30907"/>
              </p:ext>
            </p:extLst>
          </p:nvPr>
        </p:nvGraphicFramePr>
        <p:xfrm>
          <a:off x="6788865" y="98215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20088"/>
              </p:ext>
            </p:extLst>
          </p:nvPr>
        </p:nvGraphicFramePr>
        <p:xfrm>
          <a:off x="5444286" y="2285361"/>
          <a:ext cx="431704" cy="57597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85455"/>
              </p:ext>
            </p:extLst>
          </p:nvPr>
        </p:nvGraphicFramePr>
        <p:xfrm>
          <a:off x="6918254" y="2292452"/>
          <a:ext cx="431704" cy="95995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6907" y="924572"/>
            <a:ext cx="613591" cy="613591"/>
          </a:xfrm>
          <a:prstGeom prst="rect">
            <a:avLst/>
          </a:prstGeom>
        </p:spPr>
      </p:pic>
      <p:sp>
        <p:nvSpPr>
          <p:cNvPr id="108" name="Shape 122"/>
          <p:cNvSpPr txBox="1"/>
          <p:nvPr/>
        </p:nvSpPr>
        <p:spPr>
          <a:xfrm>
            <a:off x="5867353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9" name="Shape 122"/>
          <p:cNvSpPr txBox="1"/>
          <p:nvPr/>
        </p:nvSpPr>
        <p:spPr>
          <a:xfrm>
            <a:off x="7359842" y="368002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0" name="Shape 123"/>
          <p:cNvSpPr txBox="1"/>
          <p:nvPr/>
        </p:nvSpPr>
        <p:spPr>
          <a:xfrm>
            <a:off x="3959585" y="5067877"/>
            <a:ext cx="3377329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>
                <a:latin typeface="Source Sans Pro Light" charset="0"/>
                <a:ea typeface="Source Sans Pro Light" charset="0"/>
                <a:cs typeface="Source Sans Pro Light" charset="0"/>
              </a:rPr>
              <a:t>p</a:t>
            </a:r>
            <a:r>
              <a:rPr lang="en-US" sz="16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rint all the counts to console</a:t>
            </a:r>
            <a:endParaRPr lang="en" sz="12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7999" y="4747759"/>
            <a:ext cx="384086" cy="38408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4346" y="4747759"/>
            <a:ext cx="384086" cy="3840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8073" y="4747759"/>
            <a:ext cx="384086" cy="384086"/>
          </a:xfrm>
          <a:prstGeom prst="rect">
            <a:avLst/>
          </a:prstGeom>
        </p:spPr>
      </p:pic>
      <p:sp>
        <p:nvSpPr>
          <p:cNvPr id="118" name="Shape 127"/>
          <p:cNvSpPr txBox="1"/>
          <p:nvPr/>
        </p:nvSpPr>
        <p:spPr>
          <a:xfrm>
            <a:off x="1952698" y="558165"/>
            <a:ext cx="112349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nc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7235" y="317715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48419" y="5730951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Model of the Quick Example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324"/>
              </p:ext>
            </p:extLst>
          </p:nvPr>
        </p:nvGraphicFramePr>
        <p:xfrm>
          <a:off x="3959585" y="2294800"/>
          <a:ext cx="431704" cy="38398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8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0681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29085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/>
                <a:gridCol w="635429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38780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141"/>
          <p:cNvSpPr txBox="1"/>
          <p:nvPr/>
        </p:nvSpPr>
        <p:spPr>
          <a:xfrm>
            <a:off x="1571324" y="1129758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477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/>
                <a:gridCol w="384172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83433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/>
                <a:gridCol w="363139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02017"/>
              </p:ext>
            </p:extLst>
          </p:nvPr>
        </p:nvGraphicFramePr>
        <p:xfrm>
          <a:off x="7680011" y="2679002"/>
          <a:ext cx="1556978" cy="189368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/>
                <a:gridCol w="359935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1443" y="717430"/>
            <a:ext cx="9926666" cy="510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53955" y="1203598"/>
            <a:ext cx="1158535" cy="99930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11367" y="3949419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12:00 - 12:10 and 12:05 - 12:15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4334" y="4637716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12:05 - 12:15 and 12:10 - 12:20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691013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</a:p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10 min windows, sliding every 5 mins 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70291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32657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2764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/>
                <a:gridCol w="635429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12:04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68624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141"/>
          <p:cNvSpPr txBox="1"/>
          <p:nvPr/>
        </p:nvSpPr>
        <p:spPr>
          <a:xfrm>
            <a:off x="1571324" y="1114260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8115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/>
                <a:gridCol w="384172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19035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/>
                <a:gridCol w="363139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72331"/>
              </p:ext>
            </p:extLst>
          </p:nvPr>
        </p:nvGraphicFramePr>
        <p:xfrm>
          <a:off x="7680011" y="2679002"/>
          <a:ext cx="1556978" cy="142026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/>
                <a:gridCol w="359935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12:00</a:t>
                      </a:r>
                      <a:r>
                        <a:rPr lang="en-US" sz="1200" b="0" i="0" baseline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- 12:10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1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1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69626" y="1235918"/>
            <a:ext cx="4061162" cy="980835"/>
          </a:xfrm>
          <a:prstGeom prst="straightConnector1">
            <a:avLst/>
          </a:prstGeom>
          <a:ln w="1905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10164" y="4159443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ounts updated for 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indow </a:t>
            </a:r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12:00 - 12:10</a:t>
            </a:r>
            <a:endParaRPr lang="en-US" sz="16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561478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Late data handling in </a:t>
            </a:r>
          </a:p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3" name="Rectangle 2"/>
          <p:cNvSpPr/>
          <p:nvPr/>
        </p:nvSpPr>
        <p:spPr>
          <a:xfrm>
            <a:off x="7165133" y="486481"/>
            <a:ext cx="258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late data that was </a:t>
            </a:r>
            <a:r>
              <a:rPr lang="en-US" sz="160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generated at 12:04 </a:t>
            </a:r>
            <a:r>
              <a:rPr lang="en-US" sz="1600" b="0" i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but 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arrived at 12:11</a:t>
            </a:r>
            <a:endParaRPr lang="en-US" sz="16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443" y="232476"/>
            <a:ext cx="9926666" cy="551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2135054" y="2644196"/>
            <a:ext cx="85926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142678" y="3297254"/>
            <a:ext cx="8585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142677" y="1989981"/>
            <a:ext cx="80507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135053" y="1362832"/>
            <a:ext cx="85926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hape 128"/>
          <p:cNvCxnSpPr/>
          <p:nvPr/>
        </p:nvCxnSpPr>
        <p:spPr>
          <a:xfrm>
            <a:off x="2229993" y="3973722"/>
            <a:ext cx="880269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27"/>
          <p:cNvSpPr txBox="1"/>
          <p:nvPr/>
        </p:nvSpPr>
        <p:spPr>
          <a:xfrm>
            <a:off x="1284844" y="4139543"/>
            <a:ext cx="2212601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Processing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5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min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triggers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41161" y="5167655"/>
            <a:ext cx="35880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final counts</a:t>
            </a:r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for 12:00 - 12:10 added to table when watermark &gt; 12:10, late data counted, and intermediate state for window cleared </a:t>
            </a:r>
            <a:endParaRPr lang="en-US" sz="14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3687" y="5761148"/>
            <a:ext cx="747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Watermarking</a:t>
            </a:r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in </a:t>
            </a:r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</a:t>
            </a:r>
          </a:p>
          <a:p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Grouped Aggregation </a:t>
            </a:r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</a:t>
            </a:r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Append Mode</a:t>
            </a:r>
            <a:endParaRPr lang="en-US" sz="2000" b="1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54608" y="3916606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/>
          <p:nvPr/>
        </p:nvCxnSpPr>
        <p:spPr>
          <a:xfrm flipH="1">
            <a:off x="3554072" y="500752"/>
            <a:ext cx="31253" cy="393711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/>
          <p:nvPr/>
        </p:nvCxnSpPr>
        <p:spPr>
          <a:xfrm>
            <a:off x="4933024" y="509106"/>
            <a:ext cx="0" cy="393914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/>
          <p:nvPr/>
        </p:nvCxnSpPr>
        <p:spPr>
          <a:xfrm>
            <a:off x="6282198" y="509106"/>
            <a:ext cx="0" cy="393914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sp>
        <p:nvSpPr>
          <p:cNvPr id="32" name="Rectangle 31"/>
          <p:cNvSpPr/>
          <p:nvPr/>
        </p:nvSpPr>
        <p:spPr>
          <a:xfrm>
            <a:off x="1203881" y="0"/>
            <a:ext cx="992666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hape 138"/>
          <p:cNvCxnSpPr/>
          <p:nvPr/>
        </p:nvCxnSpPr>
        <p:spPr>
          <a:xfrm>
            <a:off x="7629866" y="509106"/>
            <a:ext cx="1" cy="3928758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2973"/>
              </p:ext>
            </p:extLst>
          </p:nvPr>
        </p:nvGraphicFramePr>
        <p:xfrm>
          <a:off x="8350105" y="4467869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2" name="Shape 138"/>
          <p:cNvCxnSpPr/>
          <p:nvPr/>
        </p:nvCxnSpPr>
        <p:spPr>
          <a:xfrm>
            <a:off x="8982887" y="500752"/>
            <a:ext cx="0" cy="394592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sp>
        <p:nvSpPr>
          <p:cNvPr id="54" name="Rectangle 53"/>
          <p:cNvSpPr/>
          <p:nvPr/>
        </p:nvSpPr>
        <p:spPr>
          <a:xfrm>
            <a:off x="3171822" y="4437907"/>
            <a:ext cx="482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partial counts for window 12:00-12:10 maintained as internal state while waiting for late data, so not yet added  to result table</a:t>
            </a:r>
            <a:endParaRPr lang="en-US" sz="14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8" name="Shape 128"/>
          <p:cNvCxnSpPr/>
          <p:nvPr/>
        </p:nvCxnSpPr>
        <p:spPr>
          <a:xfrm flipV="1">
            <a:off x="2245241" y="307322"/>
            <a:ext cx="27128" cy="365648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" name="Rectangle 58"/>
          <p:cNvSpPr/>
          <p:nvPr/>
        </p:nvSpPr>
        <p:spPr>
          <a:xfrm>
            <a:off x="1655301" y="3132117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60637" y="2477219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55301" y="1822321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55301" y="1180732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21902" y="1082635"/>
            <a:ext cx="2517791" cy="14682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312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657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002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93347" y="398565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643691" y="3998868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6279522" y="1827272"/>
            <a:ext cx="2676" cy="24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2454942" y="1129805"/>
            <a:ext cx="2468750" cy="1429952"/>
            <a:chOff x="2473109" y="2015663"/>
            <a:chExt cx="2468750" cy="1429952"/>
          </a:xfrm>
        </p:grpSpPr>
        <p:sp>
          <p:nvSpPr>
            <p:cNvPr id="159" name="Oval 158"/>
            <p:cNvSpPr/>
            <p:nvPr/>
          </p:nvSpPr>
          <p:spPr>
            <a:xfrm>
              <a:off x="2510090" y="2070225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665274" y="2015663"/>
              <a:ext cx="18069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as (event time, word)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510090" y="2312941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665274" y="2257620"/>
              <a:ext cx="21130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late but within watermark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2510090" y="2532538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65274" y="2477217"/>
              <a:ext cx="21900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too late outside watermark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2473109" y="2916375"/>
              <a:ext cx="212595" cy="0"/>
            </a:xfrm>
            <a:prstGeom prst="line">
              <a:avLst/>
            </a:prstGeom>
            <a:ln w="28575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2665274" y="2790762"/>
              <a:ext cx="19303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Max event time seen till now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2473109" y="3201794"/>
              <a:ext cx="212595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2665274" y="2983950"/>
              <a:ext cx="2276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Watermark = </a:t>
              </a:r>
            </a:p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    max event time -- late threshold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cxnSp>
        <p:nvCxnSpPr>
          <p:cNvPr id="198" name="Straight Arrow Connector 197"/>
          <p:cNvCxnSpPr/>
          <p:nvPr/>
        </p:nvCxnSpPr>
        <p:spPr>
          <a:xfrm>
            <a:off x="6283393" y="2166514"/>
            <a:ext cx="0" cy="12568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613616" y="3164187"/>
            <a:ext cx="1531470" cy="573413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Ins="0">
            <a:noAutofit/>
          </a:bodyPr>
          <a:lstStyle/>
          <a:p>
            <a:pPr lvl="0" algn="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watermark updated every trigger using late threshold = 10 min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7734446" y="3318449"/>
            <a:ext cx="898003" cy="325887"/>
            <a:chOff x="2647737" y="2729624"/>
            <a:chExt cx="898003" cy="325887"/>
          </a:xfrm>
        </p:grpSpPr>
        <p:sp>
          <p:nvSpPr>
            <p:cNvPr id="112" name="Oval 11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47737" y="2809290"/>
              <a:ext cx="8980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12:04, donkey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37942" y="2941187"/>
            <a:ext cx="713658" cy="325887"/>
            <a:chOff x="2739907" y="2729624"/>
            <a:chExt cx="713658" cy="325887"/>
          </a:xfrm>
        </p:grpSpPr>
        <p:sp>
          <p:nvSpPr>
            <p:cNvPr id="77" name="Oval 76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12:07,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12165" y="2051575"/>
            <a:ext cx="713658" cy="325887"/>
            <a:chOff x="2739907" y="2729624"/>
            <a:chExt cx="713658" cy="325887"/>
          </a:xfrm>
        </p:grpSpPr>
        <p:sp>
          <p:nvSpPr>
            <p:cNvPr id="80" name="Oval 79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12:14,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29757" y="2821128"/>
            <a:ext cx="699230" cy="325887"/>
            <a:chOff x="2747122" y="2729624"/>
            <a:chExt cx="699230" cy="325887"/>
          </a:xfrm>
        </p:grpSpPr>
        <p:sp>
          <p:nvSpPr>
            <p:cNvPr id="86" name="Oval 85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12541" y="2659932"/>
            <a:ext cx="673582" cy="325887"/>
            <a:chOff x="2759945" y="2729624"/>
            <a:chExt cx="673582" cy="325887"/>
          </a:xfrm>
        </p:grpSpPr>
        <p:sp>
          <p:nvSpPr>
            <p:cNvPr id="89" name="Oval 88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59945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470151" y="1906007"/>
            <a:ext cx="673582" cy="325887"/>
            <a:chOff x="2759946" y="2729624"/>
            <a:chExt cx="673582" cy="325887"/>
          </a:xfrm>
        </p:grpSpPr>
        <p:sp>
          <p:nvSpPr>
            <p:cNvPr id="92" name="Oval 9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59946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12:15,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06055" y="2212267"/>
            <a:ext cx="699230" cy="325887"/>
            <a:chOff x="2747122" y="2729624"/>
            <a:chExt cx="699230" cy="325887"/>
          </a:xfrm>
        </p:grpSpPr>
        <p:sp>
          <p:nvSpPr>
            <p:cNvPr id="95" name="Oval 9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12:13,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60116" y="2824982"/>
            <a:ext cx="713658" cy="325887"/>
            <a:chOff x="2739909" y="2729624"/>
            <a:chExt cx="713658" cy="325887"/>
          </a:xfrm>
        </p:grpSpPr>
        <p:sp>
          <p:nvSpPr>
            <p:cNvPr id="98" name="Oval 9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39909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05" name="Shape 127"/>
          <p:cNvSpPr txBox="1"/>
          <p:nvPr/>
        </p:nvSpPr>
        <p:spPr>
          <a:xfrm rot="16200000">
            <a:off x="810845" y="2076895"/>
            <a:ext cx="132756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Event 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8899984" y="3409557"/>
            <a:ext cx="1430572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data too late, ignored in counts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7282927" y="1115623"/>
            <a:ext cx="699230" cy="339919"/>
            <a:chOff x="2957494" y="2729624"/>
            <a:chExt cx="699230" cy="339919"/>
          </a:xfrm>
        </p:grpSpPr>
        <p:sp>
          <p:nvSpPr>
            <p:cNvPr id="225" name="Oval 22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957494" y="2823322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12:21,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50" name="Rectangle 249"/>
          <p:cNvSpPr/>
          <p:nvPr/>
        </p:nvSpPr>
        <p:spPr>
          <a:xfrm>
            <a:off x="6228314" y="3439792"/>
            <a:ext cx="1436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12:14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- 10m =12:04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7702776" y="2544518"/>
            <a:ext cx="1209876" cy="20538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12:21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10m =12:11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>
            <a:off x="8538654" y="3462704"/>
            <a:ext cx="612326" cy="1222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9" name="Shape 138"/>
          <p:cNvCxnSpPr/>
          <p:nvPr/>
        </p:nvCxnSpPr>
        <p:spPr>
          <a:xfrm>
            <a:off x="10197262" y="500752"/>
            <a:ext cx="0" cy="393711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262" name="Straight Connector 261"/>
          <p:cNvCxnSpPr/>
          <p:nvPr/>
        </p:nvCxnSpPr>
        <p:spPr>
          <a:xfrm>
            <a:off x="2165157" y="788915"/>
            <a:ext cx="85625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1685405" y="619857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3383" y="580418"/>
            <a:ext cx="5557911" cy="2310027"/>
            <a:chOff x="4643383" y="580418"/>
            <a:chExt cx="5557911" cy="2310027"/>
          </a:xfrm>
        </p:grpSpPr>
        <p:cxnSp>
          <p:nvCxnSpPr>
            <p:cNvPr id="101" name="Straight Connector 100"/>
            <p:cNvCxnSpPr>
              <a:stCxn id="80" idx="6"/>
            </p:cNvCxnSpPr>
            <p:nvPr/>
          </p:nvCxnSpPr>
          <p:spPr>
            <a:xfrm>
              <a:off x="5433006" y="2120892"/>
              <a:ext cx="836383" cy="1034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416864" y="1184367"/>
              <a:ext cx="213002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86" idx="6"/>
            </p:cNvCxnSpPr>
            <p:nvPr/>
          </p:nvCxnSpPr>
          <p:spPr>
            <a:xfrm flipV="1">
              <a:off x="4643383" y="2890444"/>
              <a:ext cx="292138" cy="1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92" idx="3"/>
            </p:cNvCxnSpPr>
            <p:nvPr/>
          </p:nvCxnSpPr>
          <p:spPr>
            <a:xfrm flipV="1">
              <a:off x="6284540" y="2024338"/>
              <a:ext cx="468082" cy="106904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endCxn id="80" idx="3"/>
            </p:cNvCxnSpPr>
            <p:nvPr/>
          </p:nvCxnSpPr>
          <p:spPr>
            <a:xfrm flipV="1">
              <a:off x="4938197" y="2169906"/>
              <a:ext cx="376478" cy="71895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92" idx="7"/>
              <a:endCxn id="225" idx="3"/>
            </p:cNvCxnSpPr>
            <p:nvPr/>
          </p:nvCxnSpPr>
          <p:spPr>
            <a:xfrm flipV="1">
              <a:off x="6850651" y="1233954"/>
              <a:ext cx="517199" cy="69235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151" idx="3"/>
            </p:cNvCxnSpPr>
            <p:nvPr/>
          </p:nvCxnSpPr>
          <p:spPr>
            <a:xfrm flipH="1">
              <a:off x="7636416" y="619083"/>
              <a:ext cx="603340" cy="55701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8350105" y="580418"/>
              <a:ext cx="1851189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Rectangle 278"/>
          <p:cNvSpPr/>
          <p:nvPr/>
        </p:nvSpPr>
        <p:spPr>
          <a:xfrm>
            <a:off x="9854188" y="3995167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12:30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82198" y="1825797"/>
            <a:ext cx="4445509" cy="2147926"/>
            <a:chOff x="6282198" y="1825797"/>
            <a:chExt cx="4445509" cy="2147926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282198" y="3459182"/>
              <a:ext cx="1350345" cy="0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632542" y="2513133"/>
              <a:ext cx="1346151" cy="0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7632542" y="2513133"/>
              <a:ext cx="0" cy="946049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6282198" y="3454406"/>
              <a:ext cx="2677" cy="519317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8978693" y="1825797"/>
              <a:ext cx="1749014" cy="0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8978693" y="1827272"/>
              <a:ext cx="0" cy="684494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8896966" y="2706362"/>
            <a:ext cx="673582" cy="325887"/>
            <a:chOff x="2795387" y="2729624"/>
            <a:chExt cx="673582" cy="325887"/>
          </a:xfrm>
        </p:grpSpPr>
        <p:sp>
          <p:nvSpPr>
            <p:cNvPr id="285" name="Oval 28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795387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cxnSp>
        <p:nvCxnSpPr>
          <p:cNvPr id="287" name="Straight Arrow Connector 286"/>
          <p:cNvCxnSpPr>
            <a:stCxn id="286" idx="2"/>
          </p:cNvCxnSpPr>
          <p:nvPr/>
        </p:nvCxnSpPr>
        <p:spPr>
          <a:xfrm>
            <a:off x="9233757" y="3032249"/>
            <a:ext cx="219229" cy="4075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8227030" y="1561328"/>
            <a:ext cx="699230" cy="325887"/>
            <a:chOff x="2747122" y="2729624"/>
            <a:chExt cx="699230" cy="325887"/>
          </a:xfrm>
        </p:grpSpPr>
        <p:sp>
          <p:nvSpPr>
            <p:cNvPr id="291" name="Oval 290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12:17,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53527"/>
              </p:ext>
            </p:extLst>
          </p:nvPr>
        </p:nvGraphicFramePr>
        <p:xfrm>
          <a:off x="9660266" y="4460029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6" name="Table 2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73603"/>
              </p:ext>
            </p:extLst>
          </p:nvPr>
        </p:nvGraphicFramePr>
        <p:xfrm>
          <a:off x="9660266" y="5150257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0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4" name="Rectangle 303"/>
          <p:cNvSpPr/>
          <p:nvPr/>
        </p:nvSpPr>
        <p:spPr>
          <a:xfrm>
            <a:off x="9039515" y="1852513"/>
            <a:ext cx="1209876" cy="22725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12:26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10m =12:16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8106701" y="500752"/>
            <a:ext cx="699230" cy="345732"/>
            <a:chOff x="2909362" y="2729624"/>
            <a:chExt cx="699230" cy="345732"/>
          </a:xfrm>
        </p:grpSpPr>
        <p:sp>
          <p:nvSpPr>
            <p:cNvPr id="318" name="Oval 31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909362" y="2829135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12:26,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09" name="Shape 127"/>
          <p:cNvSpPr txBox="1"/>
          <p:nvPr/>
        </p:nvSpPr>
        <p:spPr>
          <a:xfrm>
            <a:off x="8724892" y="5776200"/>
            <a:ext cx="210067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each trigger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646</Words>
  <Application>Microsoft Macintosh PowerPoint</Application>
  <PresentationFormat>Widescreen</PresentationFormat>
  <Paragraphs>280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Source Sans Pro</vt:lpstr>
      <vt:lpstr>Source Sans Pro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Tathagata Das</dc:creator>
  <cp:lastModifiedBy>Tathagata Das</cp:lastModifiedBy>
  <cp:revision>65</cp:revision>
  <dcterms:created xsi:type="dcterms:W3CDTF">2016-06-27T21:06:20Z</dcterms:created>
  <dcterms:modified xsi:type="dcterms:W3CDTF">2016-12-22T02:22:31Z</dcterms:modified>
</cp:coreProperties>
</file>